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s/slide56.xml" ContentType="application/vnd.openxmlformats-officedocument.presentationml.slide+xml"/>
  <Override PartName="/ppt/slides/slide5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s/slide5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slideLayouts/slideLayout13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66" r:id="rId4"/>
    <p:sldId id="258" r:id="rId5"/>
    <p:sldId id="259" r:id="rId6"/>
    <p:sldId id="260" r:id="rId7"/>
    <p:sldId id="271" r:id="rId8"/>
    <p:sldId id="269" r:id="rId9"/>
    <p:sldId id="261" r:id="rId10"/>
    <p:sldId id="270" r:id="rId11"/>
    <p:sldId id="262" r:id="rId12"/>
    <p:sldId id="263" r:id="rId13"/>
    <p:sldId id="264" r:id="rId14"/>
    <p:sldId id="272" r:id="rId15"/>
    <p:sldId id="265" r:id="rId16"/>
    <p:sldId id="267" r:id="rId17"/>
    <p:sldId id="268" r:id="rId18"/>
    <p:sldId id="273" r:id="rId19"/>
    <p:sldId id="274" r:id="rId20"/>
    <p:sldId id="275" r:id="rId21"/>
    <p:sldId id="290" r:id="rId22"/>
    <p:sldId id="276" r:id="rId23"/>
    <p:sldId id="284" r:id="rId24"/>
    <p:sldId id="277" r:id="rId25"/>
    <p:sldId id="278" r:id="rId26"/>
    <p:sldId id="279" r:id="rId27"/>
    <p:sldId id="280" r:id="rId28"/>
    <p:sldId id="281" r:id="rId29"/>
    <p:sldId id="282" r:id="rId30"/>
    <p:sldId id="283" r:id="rId31"/>
    <p:sldId id="287" r:id="rId32"/>
    <p:sldId id="288" r:id="rId33"/>
    <p:sldId id="289" r:id="rId34"/>
    <p:sldId id="291" r:id="rId35"/>
    <p:sldId id="292" r:id="rId36"/>
    <p:sldId id="293" r:id="rId37"/>
    <p:sldId id="285" r:id="rId38"/>
    <p:sldId id="294" r:id="rId39"/>
    <p:sldId id="301" r:id="rId40"/>
    <p:sldId id="295" r:id="rId41"/>
    <p:sldId id="296" r:id="rId42"/>
    <p:sldId id="297" r:id="rId43"/>
    <p:sldId id="298" r:id="rId44"/>
    <p:sldId id="299" r:id="rId45"/>
    <p:sldId id="300" r:id="rId46"/>
    <p:sldId id="312" r:id="rId47"/>
    <p:sldId id="313" r:id="rId48"/>
    <p:sldId id="302" r:id="rId49"/>
    <p:sldId id="303" r:id="rId50"/>
    <p:sldId id="304" r:id="rId51"/>
    <p:sldId id="305" r:id="rId52"/>
    <p:sldId id="306" r:id="rId53"/>
    <p:sldId id="307" r:id="rId54"/>
    <p:sldId id="308" r:id="rId55"/>
    <p:sldId id="314" r:id="rId56"/>
    <p:sldId id="309" r:id="rId57"/>
    <p:sldId id="310" r:id="rId58"/>
    <p:sldId id="311" r:id="rId59"/>
    <p:sldId id="315" r:id="rId60"/>
    <p:sldId id="316" r:id="rId61"/>
    <p:sldId id="317" r:id="rId6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04" autoAdjust="0"/>
    <p:restoredTop sz="94660"/>
  </p:normalViewPr>
  <p:slideViewPr>
    <p:cSldViewPr snapToGrid="0">
      <p:cViewPr varScale="1">
        <p:scale>
          <a:sx n="77" d="100"/>
          <a:sy n="77" d="100"/>
        </p:scale>
        <p:origin x="-114" y="-6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gray"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10158984" y="1792224"/>
            <a:ext cx="990599" cy="304799"/>
          </a:xfrm>
        </p:spPr>
        <p:txBody>
          <a:bodyPr anchor="t"/>
          <a:lstStyle>
            <a:lvl1pPr algn="l"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fld id="{5923F103-BC34-4FE4-A40E-EDDEECFDA5D0}" type="datetimeFigureOut">
              <a:rPr lang="en-US" dirty="0"/>
              <a:pPr/>
              <a:t>10/21/2016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8951976" y="3227832"/>
            <a:ext cx="3859795" cy="304801"/>
          </a:xfrm>
        </p:spPr>
        <p:txBody>
          <a:bodyPr/>
          <a:lstStyle>
            <a:lvl1pPr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r>
              <a:rPr lang="en-US" dirty="0"/>
              <a:t>
              </a:t>
            </a:r>
          </a:p>
        </p:txBody>
      </p:sp>
      <p:sp>
        <p:nvSpPr>
          <p:cNvPr id="11" name="Rectangle 1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2540" y="295729"/>
            <a:ext cx="838199" cy="767687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5"/>
            <p:cNvSpPr/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1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4969927"/>
            <a:ext cx="8825659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4" y="685800"/>
            <a:ext cx="8825659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536665"/>
            <a:ext cx="8825658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3A1CC3-2375-41D4-9E03-427CAF2A4C1A}" type="datetimeFigureOut">
              <a:rPr lang="en-US" dirty="0"/>
              <a:pPr/>
              <a:t>10/21/2016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8798" y="1063417"/>
            <a:ext cx="8831816" cy="1372986"/>
          </a:xfrm>
        </p:spPr>
        <p:txBody>
          <a:bodyPr/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543300"/>
            <a:ext cx="8825659" cy="24765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F16868-8199-4C2C-A5B1-63AEE139F88E}" type="datetimeFigureOut">
              <a:rPr lang="en-US" dirty="0"/>
              <a:pPr/>
              <a:t>10/21/2016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7" name="Rectangle 1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Oval 2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Oval 24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5"/>
            <p:cNvSpPr/>
            <p:nvPr/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6" name="TextBox 15"/>
          <p:cNvSpPr txBox="1"/>
          <p:nvPr/>
        </p:nvSpPr>
        <p:spPr bwMode="gray">
          <a:xfrm>
            <a:off x="881566" y="607336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 bwMode="gray">
          <a:xfrm>
            <a:off x="9884458" y="2613787"/>
            <a:ext cx="65276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1878" y="982134"/>
            <a:ext cx="8453906" cy="2696632"/>
          </a:xfrm>
        </p:spPr>
        <p:txBody>
          <a:bodyPr/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945945" y="3678766"/>
            <a:ext cx="7731219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029199"/>
            <a:ext cx="9244897" cy="997857"/>
          </a:xfrm>
        </p:spPr>
        <p:txBody>
          <a:bodyPr anchor="ctr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D9FF7F-6988-44CC-821B-644E70CD2F73}" type="datetimeFigureOut">
              <a:rPr lang="en-US" dirty="0"/>
              <a:pPr/>
              <a:t>10/21/2016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19" name="Rectangle 18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5"/>
            <p:cNvSpPr/>
            <p:nvPr/>
          </p:nvSpPr>
          <p:spPr bwMode="gray">
            <a:xfrm rot="21010068">
              <a:off x="8490951" y="4193583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370667"/>
            <a:ext cx="8825660" cy="1822514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5024967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2C299-16B2-4475-990D-751901EACC14}" type="datetimeFigureOut">
              <a:rPr lang="en-US" dirty="0"/>
              <a:pPr/>
              <a:t>10/21/2016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2"/>
            <a:ext cx="314187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3" y="3179764"/>
            <a:ext cx="314187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03500"/>
            <a:ext cx="314700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79763"/>
            <a:ext cx="314700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8135" y="2603501"/>
            <a:ext cx="314573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8329" y="3179762"/>
            <a:ext cx="3145536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440397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77240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E86839-B9D8-4651-8783-F325ECE74E65}" type="datetimeFigureOut">
              <a:rPr lang="en-US" dirty="0"/>
              <a:pPr/>
              <a:t>10/21/2016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532844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4553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54954" y="5109106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865" y="4532844"/>
            <a:ext cx="3050438" cy="576263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1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748462" y="2603500"/>
            <a:ext cx="2691243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70172" y="5109105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82775" y="4532845"/>
            <a:ext cx="305109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2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63031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82775" y="5109104"/>
            <a:ext cx="3051096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cxnSp>
        <p:nvCxnSpPr>
          <p:cNvPr id="43" name="Straight Connector 42"/>
          <p:cNvCxnSpPr/>
          <p:nvPr/>
        </p:nvCxnSpPr>
        <p:spPr>
          <a:xfrm>
            <a:off x="440583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>
            <a:off x="7797802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84F64-32F6-45C5-931F-ADC1662401D0}" type="datetimeFigureOut">
              <a:rPr lang="en-US" dirty="0"/>
              <a:pPr/>
              <a:t>10/21/2016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561111" y="6391838"/>
            <a:ext cx="3644282" cy="304801"/>
          </a:xfrm>
        </p:spPr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2603500"/>
            <a:ext cx="8825659" cy="3416300"/>
          </a:xfrm>
        </p:spPr>
        <p:txBody>
          <a:bodyPr vert="eaVert" anchor="t" anchorCtr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95439" y="6391838"/>
            <a:ext cx="990599" cy="304799"/>
          </a:xfrm>
        </p:spPr>
        <p:txBody>
          <a:bodyPr/>
          <a:lstStyle/>
          <a:p>
            <a:fld id="{53086D93-FCAC-47E0-A2EE-787E62CA814C}" type="datetimeFigureOut">
              <a:rPr lang="en-US" dirty="0"/>
              <a:pPr/>
              <a:t>10/21/2016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 bwMode="gray"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Freeform 5"/>
            <p:cNvSpPr/>
            <p:nvPr/>
          </p:nvSpPr>
          <p:spPr bwMode="gray">
            <a:xfrm rot="5101749">
              <a:off x="6294738" y="457773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85235" y="1278467"/>
            <a:ext cx="1409965" cy="4748590"/>
          </a:xfrm>
        </p:spPr>
        <p:txBody>
          <a:bodyPr vert="eaVert" anchor="b" anchorCtr="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1278467"/>
            <a:ext cx="6256025" cy="4748590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53104" y="6391838"/>
            <a:ext cx="992135" cy="304799"/>
          </a:xfrm>
        </p:spPr>
        <p:txBody>
          <a:bodyPr/>
          <a:lstStyle/>
          <a:p>
            <a:fld id="{CDA879A6-0FD0-4734-A311-86BFCA472E6E}" type="datetimeFigureOut">
              <a:rPr lang="en-US" dirty="0"/>
              <a:pPr/>
              <a:t>10/21/2016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4954" y="2603500"/>
            <a:ext cx="8825659" cy="34163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C9CA7B-DFD4-44B5-8C60-D14B8CD1FB59}" type="datetimeFigureOut">
              <a:rPr lang="en-US" dirty="0"/>
              <a:pPr/>
              <a:t>10/21/2016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Rectangle 9"/>
            <p:cNvSpPr/>
            <p:nvPr/>
          </p:nvSpPr>
          <p:spPr bwMode="gray"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677645"/>
            <a:ext cx="4351025" cy="2283824"/>
          </a:xfrm>
        </p:spPr>
        <p:txBody>
          <a:bodyPr anchor="ctr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5559" y="2677644"/>
            <a:ext cx="3757545" cy="2283824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4E6425-0181-43F2-84FC-787E803FD2F8}" type="datetimeFigureOut">
              <a:rPr lang="en-US" dirty="0"/>
              <a:pPr/>
              <a:t>10/21/2016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4954" y="2603500"/>
            <a:ext cx="4825158" cy="3416301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12" y="2603500"/>
            <a:ext cx="4825159" cy="3416300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DB8791-F1B0-41E7-B7FD-A781E65C4266}" type="datetimeFigureOut">
              <a:rPr lang="en-US" dirty="0"/>
              <a:pPr/>
              <a:t>10/21/2016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482515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4954" y="3179762"/>
            <a:ext cx="4825158" cy="2840039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8712" y="2603500"/>
            <a:ext cx="482515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8712" y="3179762"/>
            <a:ext cx="4825159" cy="284003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DD63B2-E120-4ED8-B27B-C685F510A5FE}" type="datetimeFigureOut">
              <a:rPr lang="en-US" dirty="0"/>
              <a:pPr/>
              <a:t>10/21/2016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761413" cy="706964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A18ACC-A947-437B-A130-35BD54FDF1E9}" type="datetimeFigureOut">
              <a:rPr lang="en-US" dirty="0"/>
              <a:pPr/>
              <a:t>10/21/2016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D7E02-BCB8-4D50-A234-369438C08659}" type="datetimeFigureOut">
              <a:rPr lang="en-US" dirty="0"/>
              <a:pPr/>
              <a:t>10/21/2016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Rectangle 6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295400"/>
            <a:ext cx="2793158" cy="16002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81146" y="1447800"/>
            <a:ext cx="5190066" cy="4572000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129280"/>
            <a:ext cx="2793158" cy="2895599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86A4C-8E40-4F87-A4F0-01A0687C5742}" type="datetimeFigureOut">
              <a:rPr lang="en-US" dirty="0"/>
              <a:pPr/>
              <a:t>10/21/2016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5"/>
            <p:cNvSpPr/>
            <p:nvPr/>
          </p:nvSpPr>
          <p:spPr bwMode="gray">
            <a:xfrm rot="15922489">
              <a:off x="4203594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32954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693333"/>
            <a:ext cx="3865134" cy="1735667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47870" y="1143000"/>
            <a:ext cx="3227193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marL="0" lvl="0" indent="0" algn="ctr">
              <a:buNone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657600"/>
            <a:ext cx="3859212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72C73-2D91-4E12-BA25-F0AA0C03599B}" type="datetimeFigureOut">
              <a:rPr lang="en-US" dirty="0"/>
              <a:pPr/>
              <a:t>10/21/2016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7" name="Rectangle 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4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4" y="973668"/>
            <a:ext cx="8761413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8761413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3104" y="6391838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fld id="{2BE451C3-0FF4-47C4-B829-773ADF60F88C}" type="datetimeFigureOut">
              <a:rPr lang="en-US" dirty="0"/>
              <a:pPr/>
              <a:t>10/21/2016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61110" y="6391838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1" i="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
              </a:t>
            </a:r>
          </a:p>
        </p:txBody>
      </p:sp>
      <p:sp>
        <p:nvSpPr>
          <p:cNvPr id="21" name="Rectangle 2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73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8" r:id="rId9"/>
    <p:sldLayoutId id="2147483667" r:id="rId10"/>
    <p:sldLayoutId id="2147483661" r:id="rId11"/>
    <p:sldLayoutId id="2147483672" r:id="rId12"/>
    <p:sldLayoutId id="2147483662" r:id="rId13"/>
    <p:sldLayoutId id="2147483669" r:id="rId14"/>
    <p:sldLayoutId id="2147483670" r:id="rId15"/>
    <p:sldLayoutId id="2147483658" r:id="rId16"/>
    <p:sldLayoutId id="2147483659" r:id="rId17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The Electromagnetic Spectrum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00634318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Electromagnetic Spectrum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2800" dirty="0"/>
              <a:t>Since transverse waves do not travel through a medium, they do not have to stop at any point. </a:t>
            </a:r>
          </a:p>
          <a:p>
            <a:r>
              <a:rPr lang="en-US" sz="2800" dirty="0"/>
              <a:t>Only “stop” when all light is lost due to reflection or absorption.</a:t>
            </a:r>
          </a:p>
          <a:p>
            <a:endParaRPr lang="en-US" sz="2800" dirty="0"/>
          </a:p>
          <a:p>
            <a:r>
              <a:rPr lang="en-US" sz="2800" dirty="0"/>
              <a:t>This is why we can see starts from many light years away.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Electromagnetic Spectrum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There are many different types of electromagnetic radiation.</a:t>
            </a:r>
          </a:p>
          <a:p>
            <a:r>
              <a:rPr lang="en-US" sz="2800" dirty="0"/>
              <a:t>Scientists have categorized the different types into a spectrum, organized by their wavelengths.</a:t>
            </a:r>
          </a:p>
        </p:txBody>
      </p:sp>
    </p:spTree>
    <p:extLst>
      <p:ext uri="{BB962C8B-B14F-4D97-AF65-F5344CB8AC3E}">
        <p14:creationId xmlns:p14="http://schemas.microsoft.com/office/powerpoint/2010/main" xmlns="" val="384707619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83073" y="2267550"/>
            <a:ext cx="9748341" cy="4590450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Electromagnetic Spectrum</a:t>
            </a:r>
          </a:p>
        </p:txBody>
      </p:sp>
    </p:spTree>
    <p:extLst>
      <p:ext uri="{BB962C8B-B14F-4D97-AF65-F5344CB8AC3E}">
        <p14:creationId xmlns:p14="http://schemas.microsoft.com/office/powerpoint/2010/main" xmlns="" val="226712643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Electromagnetic Spectrum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Wavelength: distance from peak to peak or trough to trough of a wave. [m], [nm].</a:t>
            </a:r>
          </a:p>
          <a:p>
            <a:pPr lvl="1"/>
            <a:r>
              <a:rPr lang="en-US" sz="2600" dirty="0"/>
              <a:t>Denoted as </a:t>
            </a:r>
            <a:r>
              <a:rPr lang="el-GR" sz="2600" dirty="0"/>
              <a:t>λ</a:t>
            </a:r>
            <a:endParaRPr lang="en-US" sz="2800" dirty="0"/>
          </a:p>
          <a:p>
            <a:r>
              <a:rPr lang="en-US" sz="2800" dirty="0"/>
              <a:t>Frequency: # of periods of a wave per second of time. Based on speed (speed of light, c) and wavelength. [Hz] </a:t>
            </a:r>
            <a:r>
              <a:rPr lang="en-US" sz="2800" dirty="0">
                <a:sym typeface="Wingdings" panose="05000000000000000000" pitchFamily="2" charset="2"/>
              </a:rPr>
              <a:t> [1/s], [s</a:t>
            </a:r>
            <a:r>
              <a:rPr lang="en-US" sz="2800" baseline="30000" dirty="0">
                <a:sym typeface="Wingdings" panose="05000000000000000000" pitchFamily="2" charset="2"/>
              </a:rPr>
              <a:t>-1</a:t>
            </a:r>
            <a:r>
              <a:rPr lang="en-US" sz="2800" dirty="0">
                <a:sym typeface="Wingdings" panose="05000000000000000000" pitchFamily="2" charset="2"/>
              </a:rPr>
              <a:t>].</a:t>
            </a:r>
          </a:p>
          <a:p>
            <a:pPr lvl="1"/>
            <a:r>
              <a:rPr lang="en-US" sz="2600" dirty="0">
                <a:sym typeface="Wingdings" panose="05000000000000000000" pitchFamily="2" charset="2"/>
              </a:rPr>
              <a:t>Denoted as f.</a:t>
            </a:r>
            <a:endParaRPr lang="en-US" sz="2600" dirty="0"/>
          </a:p>
        </p:txBody>
      </p:sp>
    </p:spTree>
    <p:extLst>
      <p:ext uri="{BB962C8B-B14F-4D97-AF65-F5344CB8AC3E}">
        <p14:creationId xmlns:p14="http://schemas.microsoft.com/office/powerpoint/2010/main" xmlns="" val="426544305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Electromagnetic Spectrum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  <a:p>
            <a:endParaRPr lang="en-US" dirty="0"/>
          </a:p>
        </p:txBody>
      </p:sp>
      <p:pic>
        <p:nvPicPr>
          <p:cNvPr id="1026" name="Picture 2" descr="D:\HS CHEM\waves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39179" y="2051951"/>
            <a:ext cx="5674626" cy="455869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Electromagnetic Spectrum</a:t>
            </a:r>
          </a:p>
        </p:txBody>
      </p:sp>
      <mc:AlternateContent xmlns:mc="http://schemas.openxmlformats.org/markup-compatibility/2006">
        <mc:Choice xmlns:a14="http://schemas.microsoft.com/office/drawing/2010/main" xmlns="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r>
                      <a:rPr lang="en-US" sz="36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𝜆</m:t>
                    </m:r>
                    <m:r>
                      <a:rPr lang="en-US" sz="3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𝑓</m:t>
                    </m:r>
                    <m:r>
                      <a:rPr lang="en-US" sz="3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n-US" sz="3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𝑐</m:t>
                    </m:r>
                  </m:oMath>
                </a14:m>
                <a:endParaRPr lang="en-US" sz="3600" dirty="0"/>
              </a:p>
              <a:p>
                <a:pPr lvl="1"/>
                <a:r>
                  <a:rPr lang="el-GR" sz="2800" dirty="0"/>
                  <a:t>λ</a:t>
                </a:r>
                <a:r>
                  <a:rPr lang="en-US" sz="2800" dirty="0"/>
                  <a:t> = wavelength, f = frequency, c = speed of light. (3.00x10</a:t>
                </a:r>
                <a:r>
                  <a:rPr lang="en-US" sz="2800" baseline="30000" dirty="0"/>
                  <a:t>8</a:t>
                </a:r>
                <a:r>
                  <a:rPr lang="en-US" sz="2800" dirty="0"/>
                  <a:t> m/s)</a:t>
                </a:r>
              </a:p>
              <a:p>
                <a:r>
                  <a:rPr lang="en-US" sz="3000" dirty="0"/>
                  <a:t>How would we solve for the wavelength? The frequency of the wave?</a:t>
                </a:r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9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xmlns="" val="310026641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Electromagnetic Spectrum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Calculate the wavelength of an electromagnetic wave with a frequency of    5.0 x 10</a:t>
            </a:r>
            <a:r>
              <a:rPr lang="en-US" sz="2800" baseline="30000" dirty="0"/>
              <a:t>14</a:t>
            </a:r>
            <a:r>
              <a:rPr lang="en-US" sz="2800" dirty="0"/>
              <a:t> Hz.</a:t>
            </a:r>
          </a:p>
        </p:txBody>
      </p:sp>
    </p:spTree>
    <p:extLst>
      <p:ext uri="{BB962C8B-B14F-4D97-AF65-F5344CB8AC3E}">
        <p14:creationId xmlns:p14="http://schemas.microsoft.com/office/powerpoint/2010/main" xmlns="" val="213232301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Bell Work 10-11-16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What is the difference between a compression wave and an electromagnetic wave? </a:t>
            </a:r>
          </a:p>
          <a:p>
            <a:r>
              <a:rPr lang="en-US" sz="2800" dirty="0"/>
              <a:t>How do frequency and wavelength relate? </a:t>
            </a:r>
          </a:p>
          <a:p>
            <a:r>
              <a:rPr lang="en-US" sz="2800" dirty="0"/>
              <a:t>Calculate the frequency of a 400 nm wave. (use green sheet)</a:t>
            </a:r>
          </a:p>
        </p:txBody>
      </p:sp>
    </p:spTree>
    <p:extLst>
      <p:ext uri="{BB962C8B-B14F-4D97-AF65-F5344CB8AC3E}">
        <p14:creationId xmlns:p14="http://schemas.microsoft.com/office/powerpoint/2010/main" xmlns="" val="224047458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Electromagnetic Spectrum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Objective: identify the different forms of electromagnetic radiation, understand some of their uses in the real world.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Electromagnetic Spectrum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You will be getting into your lab groups and researching one or more parts of the Electromagnetic Spectrum, then present your findings.</a:t>
            </a:r>
          </a:p>
        </p:txBody>
      </p:sp>
      <p:pic>
        <p:nvPicPr>
          <p:cNvPr id="4" name="Picture 2" descr="emschar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27113" y="3998912"/>
            <a:ext cx="9105900" cy="285908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Bell Work 10-10-16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Element X has two stable isotopes: </a:t>
            </a:r>
            <a:r>
              <a:rPr lang="en-US" sz="2800" baseline="30000" dirty="0"/>
              <a:t>20</a:t>
            </a:r>
            <a:r>
              <a:rPr lang="en-US" sz="2800" dirty="0"/>
              <a:t>X and </a:t>
            </a:r>
            <a:r>
              <a:rPr lang="en-US" sz="2800" baseline="30000" dirty="0"/>
              <a:t>22</a:t>
            </a:r>
            <a:r>
              <a:rPr lang="en-US" sz="2800" dirty="0"/>
              <a:t>X. If the average atomic mass of X is 21.476, what are the percent abundances of each isotope?</a:t>
            </a:r>
          </a:p>
        </p:txBody>
      </p:sp>
    </p:spTree>
    <p:extLst>
      <p:ext uri="{BB962C8B-B14F-4D97-AF65-F5344CB8AC3E}">
        <p14:creationId xmlns:p14="http://schemas.microsoft.com/office/powerpoint/2010/main" xmlns="" val="66876420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Electromagnetic Spectrum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Group 1: Radio wave radiation</a:t>
            </a:r>
          </a:p>
          <a:p>
            <a:r>
              <a:rPr lang="en-US" dirty="0"/>
              <a:t>Group 2: Microwave radiation</a:t>
            </a:r>
          </a:p>
          <a:p>
            <a:r>
              <a:rPr lang="en-US" dirty="0"/>
              <a:t>Group 3: Infrared radiation</a:t>
            </a:r>
          </a:p>
          <a:p>
            <a:r>
              <a:rPr lang="en-US" dirty="0"/>
              <a:t>Group 4: Visible radiation</a:t>
            </a:r>
          </a:p>
          <a:p>
            <a:r>
              <a:rPr lang="en-US" dirty="0"/>
              <a:t>Group 5: Ultra Violet radiation</a:t>
            </a:r>
          </a:p>
          <a:p>
            <a:r>
              <a:rPr lang="en-US" dirty="0"/>
              <a:t>Group 6: X-Ray radiation</a:t>
            </a:r>
          </a:p>
          <a:p>
            <a:r>
              <a:rPr lang="en-US" dirty="0"/>
              <a:t>Group 7: Gamma radiation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Bell Work 10-12-16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What is the frequency of a 1m long wave?</a:t>
            </a:r>
          </a:p>
          <a:p>
            <a:endParaRPr lang="en-US" sz="2800" dirty="0"/>
          </a:p>
          <a:p>
            <a:r>
              <a:rPr lang="en-US" sz="2800" dirty="0"/>
              <a:t>What is the wavelength of a wave with a frequency of 300 GHz?</a:t>
            </a:r>
          </a:p>
          <a:p>
            <a:endParaRPr lang="en-US" sz="2800" dirty="0"/>
          </a:p>
          <a:p>
            <a:r>
              <a:rPr lang="en-US" sz="2800" dirty="0"/>
              <a:t>Use green sheets. c = 3.0 x 10</a:t>
            </a:r>
            <a:r>
              <a:rPr lang="en-US" sz="2800" baseline="30000" dirty="0"/>
              <a:t>8</a:t>
            </a:r>
            <a:r>
              <a:rPr lang="en-US" sz="2800" dirty="0"/>
              <a:t> m/s.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Electromagnetic Spectrum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Set up a chart like this to take notes on each presentation:</a:t>
            </a:r>
          </a:p>
          <a:p>
            <a:endParaRPr lang="en-US" sz="2400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719765" y="3529773"/>
          <a:ext cx="8128000" cy="323596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0320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Radiation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Characteristic (</a:t>
                      </a:r>
                      <a:r>
                        <a:rPr lang="el-GR" dirty="0"/>
                        <a:t>λ</a:t>
                      </a:r>
                      <a:r>
                        <a:rPr lang="en-US" dirty="0"/>
                        <a:t>, f, E)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Real World Applications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My own question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Radio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Micro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IR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Vis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UV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X-Ray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Gamma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Electromagnetic Spectrum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/>
              <a:t>I want at least 3 uses for each part of the spectrum.</a:t>
            </a:r>
          </a:p>
          <a:p>
            <a:r>
              <a:rPr lang="en-US" sz="2000" dirty="0"/>
              <a:t>One should be how the telescopes from that range are used.</a:t>
            </a:r>
          </a:p>
          <a:p>
            <a:endParaRPr lang="en-US" sz="2400" dirty="0"/>
          </a:p>
          <a:p>
            <a:pPr>
              <a:buNone/>
            </a:pPr>
            <a:endParaRPr lang="en-US" sz="2400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414163" y="3449046"/>
          <a:ext cx="8128000" cy="323596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0320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Radiation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Characteristic (</a:t>
                      </a:r>
                      <a:r>
                        <a:rPr lang="el-GR" dirty="0"/>
                        <a:t>λ</a:t>
                      </a:r>
                      <a:r>
                        <a:rPr lang="en-US" dirty="0"/>
                        <a:t>, f, E)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Real</a:t>
                      </a:r>
                      <a:r>
                        <a:rPr lang="en-US" baseline="0" dirty="0"/>
                        <a:t> World Applications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My own question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Radio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Micro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IR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Vis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UV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X-Ray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Gamma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Electromagnetic Spectrum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Visible Spectrum: All wavelengths of radiation we can see.</a:t>
            </a:r>
          </a:p>
          <a:p>
            <a:r>
              <a:rPr lang="en-US" sz="2400" dirty="0"/>
              <a:t>Roy G. </a:t>
            </a:r>
            <a:r>
              <a:rPr lang="en-US" sz="2400" dirty="0" err="1"/>
              <a:t>Biv</a:t>
            </a:r>
            <a:r>
              <a:rPr lang="en-US" sz="2400" dirty="0"/>
              <a:t>: Red, orange, yellow, green, blue indigo, violet from largest to shortest wavelength</a:t>
            </a:r>
          </a:p>
        </p:txBody>
      </p:sp>
      <p:pic>
        <p:nvPicPr>
          <p:cNvPr id="4" name="Picture 6" descr="A:\em-visib.jpg"/>
          <p:cNvPicPr>
            <a:picLocks noChangeAspect="1" noChangeArrowheads="1"/>
          </p:cNvPicPr>
          <p:nvPr/>
        </p:nvPicPr>
        <p:blipFill>
          <a:blip r:embed="rId2" cstate="print"/>
          <a:srcRect t="8534" r="4628"/>
          <a:stretch>
            <a:fillRect/>
          </a:stretch>
        </p:blipFill>
        <p:spPr bwMode="auto">
          <a:xfrm>
            <a:off x="1381967" y="4847493"/>
            <a:ext cx="8534400" cy="1600200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Electromagnetic Spectrum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The invisible spectrum</a:t>
            </a:r>
          </a:p>
          <a:p>
            <a:pPr lvl="1"/>
            <a:r>
              <a:rPr lang="en-US" sz="2800" dirty="0"/>
              <a:t>Radio Waves</a:t>
            </a:r>
          </a:p>
          <a:p>
            <a:pPr lvl="2"/>
            <a:r>
              <a:rPr lang="en-US" sz="2800" dirty="0"/>
              <a:t>Longest wavelength, lowest frequency</a:t>
            </a:r>
          </a:p>
          <a:p>
            <a:pPr lvl="2"/>
            <a:r>
              <a:rPr lang="en-US" sz="2800" dirty="0"/>
              <a:t>Used in Radio and T.V. broadcasting</a:t>
            </a:r>
          </a:p>
          <a:p>
            <a:pPr lvl="2"/>
            <a:r>
              <a:rPr lang="en-US" sz="2800" dirty="0"/>
              <a:t>Lowest energy waves.</a:t>
            </a:r>
          </a:p>
          <a:p>
            <a:pPr lvl="1"/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xmlns="" val="265906745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Electromagnetic Spectrum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Modulation: variation of amplitude or frequency when waves are broadcast.</a:t>
            </a:r>
          </a:p>
          <a:p>
            <a:r>
              <a:rPr lang="en-US" sz="2400" dirty="0"/>
              <a:t>AM: amplitude modulation</a:t>
            </a:r>
          </a:p>
          <a:p>
            <a:pPr lvl="1"/>
            <a:r>
              <a:rPr lang="en-US" sz="2400" dirty="0"/>
              <a:t>Carries audio for T.V. broadcast</a:t>
            </a:r>
          </a:p>
          <a:p>
            <a:pPr lvl="1"/>
            <a:r>
              <a:rPr lang="en-US" sz="2400" dirty="0"/>
              <a:t>Longer wavelength so it can be bent around hills.</a:t>
            </a:r>
          </a:p>
          <a:p>
            <a:r>
              <a:rPr lang="en-US" sz="2400" dirty="0"/>
              <a:t>FM: frequency modulation</a:t>
            </a:r>
          </a:p>
          <a:p>
            <a:pPr lvl="1"/>
            <a:r>
              <a:rPr lang="en-US" sz="2400" dirty="0"/>
              <a:t>Carries video for T.V. broadcast</a:t>
            </a:r>
          </a:p>
        </p:txBody>
      </p:sp>
    </p:spTree>
    <p:extLst>
      <p:ext uri="{BB962C8B-B14F-4D97-AF65-F5344CB8AC3E}">
        <p14:creationId xmlns:p14="http://schemas.microsoft.com/office/powerpoint/2010/main" xmlns="" val="57729511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Electromagnetic Spectrum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3200" dirty="0"/>
              <a:t>Infrared Rays</a:t>
            </a:r>
          </a:p>
          <a:p>
            <a:pPr lvl="1">
              <a:lnSpc>
                <a:spcPct val="90000"/>
              </a:lnSpc>
            </a:pPr>
            <a:r>
              <a:rPr lang="en-US" sz="3200" dirty="0"/>
              <a:t>Light rays with longer wavelength than red light.</a:t>
            </a:r>
          </a:p>
          <a:p>
            <a:pPr lvl="1">
              <a:lnSpc>
                <a:spcPct val="90000"/>
              </a:lnSpc>
            </a:pPr>
            <a:r>
              <a:rPr lang="en-US" sz="3200" dirty="0"/>
              <a:t>Uses: Cooking, Medicine, T.V. remote controls</a:t>
            </a:r>
          </a:p>
          <a:p>
            <a:pPr lvl="1">
              <a:lnSpc>
                <a:spcPct val="90000"/>
              </a:lnSpc>
            </a:pPr>
            <a:r>
              <a:rPr lang="en-US" sz="3200" dirty="0"/>
              <a:t>Higher energy than microwaves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52889061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Electromagnetic Spectrum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>
              <a:lnSpc>
                <a:spcPct val="90000"/>
              </a:lnSpc>
            </a:pPr>
            <a:r>
              <a:rPr lang="en-US" sz="3900" dirty="0"/>
              <a:t>Ultraviolet rays.</a:t>
            </a:r>
          </a:p>
          <a:p>
            <a:pPr lvl="1">
              <a:lnSpc>
                <a:spcPct val="90000"/>
              </a:lnSpc>
            </a:pPr>
            <a:r>
              <a:rPr lang="en-US" sz="3900" dirty="0"/>
              <a:t>EM waves with frequencies slightly higher than visible light</a:t>
            </a:r>
          </a:p>
          <a:p>
            <a:pPr lvl="1">
              <a:lnSpc>
                <a:spcPct val="90000"/>
              </a:lnSpc>
            </a:pPr>
            <a:r>
              <a:rPr lang="en-US" sz="3900" dirty="0"/>
              <a:t>Uses: food processing &amp; hospitals to kill germs’ cells</a:t>
            </a:r>
          </a:p>
          <a:p>
            <a:pPr lvl="1">
              <a:lnSpc>
                <a:spcPct val="90000"/>
              </a:lnSpc>
            </a:pPr>
            <a:r>
              <a:rPr lang="en-US" sz="3900" dirty="0"/>
              <a:t>Helps your body use vitamin  D.</a:t>
            </a:r>
          </a:p>
          <a:p>
            <a:pPr lvl="1">
              <a:lnSpc>
                <a:spcPct val="90000"/>
              </a:lnSpc>
            </a:pPr>
            <a:r>
              <a:rPr lang="en-US" sz="3900" dirty="0"/>
              <a:t>Higher energy than Visible radiation.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9424479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Electromagnetic Spectrum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sz="3900" dirty="0"/>
              <a:t>X-Rays</a:t>
            </a:r>
          </a:p>
          <a:p>
            <a:pPr lvl="1"/>
            <a:r>
              <a:rPr lang="en-US" sz="3900" dirty="0"/>
              <a:t>EM waves that are shorter than UV rays.</a:t>
            </a:r>
          </a:p>
          <a:p>
            <a:pPr lvl="1"/>
            <a:r>
              <a:rPr lang="en-US" sz="3900" dirty="0"/>
              <a:t> Uses:  Medicine – Bones absorb x-rays; soft tissue does not.  </a:t>
            </a:r>
          </a:p>
          <a:p>
            <a:pPr lvl="1"/>
            <a:r>
              <a:rPr lang="en-US" sz="3900" dirty="0"/>
              <a:t> Lead absorbs X-rays.</a:t>
            </a:r>
          </a:p>
          <a:p>
            <a:pPr lvl="1"/>
            <a:r>
              <a:rPr lang="en-US" sz="3900" dirty="0"/>
              <a:t>Higher energy than UV radiation.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1825618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Electromagnetic Spectrum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Objective: know the different types of waves, what they do, and how to relate their wavelengths and frequencies.</a:t>
            </a:r>
          </a:p>
        </p:txBody>
      </p:sp>
    </p:spTree>
    <p:extLst>
      <p:ext uri="{BB962C8B-B14F-4D97-AF65-F5344CB8AC3E}">
        <p14:creationId xmlns:p14="http://schemas.microsoft.com/office/powerpoint/2010/main" xmlns="" val="412280793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Electromagnetic Spectrum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Gamma rays</a:t>
            </a:r>
          </a:p>
          <a:p>
            <a:pPr lvl="1"/>
            <a:r>
              <a:rPr lang="en-US" sz="3200" dirty="0"/>
              <a:t>Highest frequency EM waves; Shortest wavelength.  They come from outer space. </a:t>
            </a:r>
          </a:p>
          <a:p>
            <a:pPr lvl="1"/>
            <a:r>
              <a:rPr lang="en-US" sz="3200" dirty="0"/>
              <a:t>Uses:  cancer treatment</a:t>
            </a:r>
          </a:p>
          <a:p>
            <a:pPr lvl="1"/>
            <a:r>
              <a:rPr lang="en-US" sz="3200" dirty="0"/>
              <a:t>Highest energy radiation.</a:t>
            </a:r>
          </a:p>
        </p:txBody>
      </p:sp>
    </p:spTree>
    <p:extLst>
      <p:ext uri="{BB962C8B-B14F-4D97-AF65-F5344CB8AC3E}">
        <p14:creationId xmlns:p14="http://schemas.microsoft.com/office/powerpoint/2010/main" xmlns="" val="156629222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Electromagnetic Spectrum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Some Astronomy:</a:t>
            </a:r>
          </a:p>
          <a:p>
            <a:pPr lvl="1"/>
            <a:r>
              <a:rPr lang="en-US" sz="2600" dirty="0"/>
              <a:t>Stars, nebulas and galaxies all produce radiation across the spectrum.</a:t>
            </a:r>
          </a:p>
          <a:p>
            <a:pPr lvl="1"/>
            <a:r>
              <a:rPr lang="en-US" sz="2600" dirty="0"/>
              <a:t>Astronomers use different types of telescopes to determine the composition of celestial bodies. </a:t>
            </a:r>
          </a:p>
          <a:p>
            <a:pPr lvl="2"/>
            <a:r>
              <a:rPr lang="en-US" sz="2400" dirty="0"/>
              <a:t>Different compositions emit different types of radiation.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Electromagnetic Spectrum</a:t>
            </a:r>
          </a:p>
        </p:txBody>
      </p:sp>
      <p:pic>
        <p:nvPicPr>
          <p:cNvPr id="1026" name="Picture 2" descr="D:\HS CHEM\figure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903656" y="4535487"/>
            <a:ext cx="4651375" cy="2322513"/>
          </a:xfrm>
          <a:prstGeom prst="rect">
            <a:avLst/>
          </a:prstGeom>
          <a:noFill/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Radio Telescopes: capture radio waves from celestial bodies like stars and even planets.</a:t>
            </a:r>
          </a:p>
          <a:p>
            <a:r>
              <a:rPr lang="en-US" sz="2400" dirty="0"/>
              <a:t>Microwave telescopes: capture microwave radiation from space. Discovered the CMB (cosmic microwave background) which has given us a lot of the history of the universe.</a:t>
            </a:r>
          </a:p>
          <a:p>
            <a:endParaRPr lang="en-US" sz="2400" dirty="0"/>
          </a:p>
          <a:p>
            <a:endParaRPr lang="en-US" sz="2400" dirty="0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Electromagnetic Spectrum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Infrared Telescopes: capture infrared light from celestial bodies. </a:t>
            </a:r>
          </a:p>
          <a:p>
            <a:r>
              <a:rPr lang="en-US" sz="2400" dirty="0"/>
              <a:t>Visible Telescopes: Have been used for 100s of years to look at celestial bodies from Earth.</a:t>
            </a:r>
          </a:p>
          <a:p>
            <a:r>
              <a:rPr lang="en-US" sz="2400" dirty="0"/>
              <a:t>UV Telescopes: capture UV light from celestial bodies.</a:t>
            </a:r>
          </a:p>
          <a:p>
            <a:r>
              <a:rPr lang="en-US" sz="2400" dirty="0"/>
              <a:t>X-Ray Telescopes, Gamma-Ray Telescopes: capture X-ray and gamma radiation from celestial bodies.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Electromagnetic Spectrum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Which type of radiation is used to transmit cell phone messages?</a:t>
            </a:r>
          </a:p>
          <a:p>
            <a:endParaRPr lang="en-US" sz="2400" dirty="0"/>
          </a:p>
          <a:p>
            <a:r>
              <a:rPr lang="en-US" sz="2400" dirty="0"/>
              <a:t>Which type of radiation have the shortest wavelengths and highest frequencies?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Electromagnetic Spectrum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What type of radiation stimulates the rods and cones in our retinas?</a:t>
            </a:r>
          </a:p>
          <a:p>
            <a:endParaRPr lang="en-US" sz="2400" dirty="0"/>
          </a:p>
          <a:p>
            <a:r>
              <a:rPr lang="en-US" sz="2400" dirty="0"/>
              <a:t>What types of radiation have higher frequencies than visible radiation?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Electromagnetic Spectrum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What do telescopes do? Why are there different types?</a:t>
            </a:r>
          </a:p>
          <a:p>
            <a:endParaRPr lang="en-US" sz="2400" dirty="0"/>
          </a:p>
          <a:p>
            <a:r>
              <a:rPr lang="en-US" sz="2400" dirty="0"/>
              <a:t>How is the electromagnetic spectrum organized?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HOMEWORK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Everyone needs to bring </a:t>
            </a:r>
          </a:p>
          <a:p>
            <a:pPr lvl="1"/>
            <a:r>
              <a:rPr lang="en-US" sz="3000" dirty="0"/>
              <a:t>1 cereal/cracker box</a:t>
            </a:r>
          </a:p>
          <a:p>
            <a:pPr lvl="1"/>
            <a:r>
              <a:rPr lang="en-US" sz="3000" dirty="0"/>
              <a:t>1 </a:t>
            </a:r>
            <a:r>
              <a:rPr lang="en-US" sz="3000" b="1" u="sng" dirty="0"/>
              <a:t>old</a:t>
            </a:r>
            <a:r>
              <a:rPr lang="en-US" sz="3000" dirty="0"/>
              <a:t> CD/DVD </a:t>
            </a:r>
            <a:r>
              <a:rPr lang="en-US" sz="3000" b="1" u="sng" dirty="0"/>
              <a:t>(will be destroyed)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Bell Work 10-17-16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/>
              <a:t>Mayonnaise is essentially a mixture of vegetable oil and water with a bit of egg yolk added as an emulsifier (a substance that keeps the oil and water from separating). Traditional mayonnaise has a density of about 910 kg/m</a:t>
            </a:r>
            <a:r>
              <a:rPr lang="en-US" sz="2000" b="1" baseline="30000" dirty="0"/>
              <a:t>3</a:t>
            </a:r>
            <a:r>
              <a:rPr lang="en-US" sz="2000" dirty="0"/>
              <a:t> while reduced fat, low calorie, or "light" mayonnaise has a density of about 1,000 kg/m</a:t>
            </a:r>
            <a:r>
              <a:rPr lang="en-US" sz="2000" b="1" baseline="30000" dirty="0"/>
              <a:t>3</a:t>
            </a:r>
            <a:r>
              <a:rPr lang="en-US" sz="2000" dirty="0"/>
              <a:t>. Why is "light" (low calorie) mayonnaise "heavier" (more dense) than traditional mayonnaise?</a:t>
            </a:r>
          </a:p>
          <a:p>
            <a:r>
              <a:rPr lang="en-US" dirty="0"/>
              <a:t>A </a:t>
            </a:r>
            <a:r>
              <a:rPr lang="en-US" dirty="0" err="1"/>
              <a:t>lucite</a:t>
            </a:r>
            <a:r>
              <a:rPr lang="en-US" dirty="0"/>
              <a:t> cube has a mass of 142.5 g and a width of 4.9 cm. Determine its density in kg/m</a:t>
            </a:r>
            <a:r>
              <a:rPr lang="en-US" b="1" baseline="30000" dirty="0"/>
              <a:t>3</a:t>
            </a:r>
            <a:r>
              <a:rPr lang="en-US" dirty="0"/>
              <a:t>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xmlns="" val="1282889530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Bell Work 10-18-16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A wave with a frequency 610 THz corresponds to the color blue. What is its wavelength? (green sheet)</a:t>
            </a:r>
          </a:p>
        </p:txBody>
      </p:sp>
    </p:spTree>
    <p:extLst>
      <p:ext uri="{BB962C8B-B14F-4D97-AF65-F5344CB8AC3E}">
        <p14:creationId xmlns:p14="http://schemas.microsoft.com/office/powerpoint/2010/main" xmlns="" val="1592021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Electromagnetic Spectrum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For the next few minutes, discuss with your lab group: what do you know about waves? What do they do? Examples of waves in your life?</a:t>
            </a:r>
          </a:p>
        </p:txBody>
      </p:sp>
    </p:spTree>
    <p:extLst>
      <p:ext uri="{BB962C8B-B14F-4D97-AF65-F5344CB8AC3E}">
        <p14:creationId xmlns:p14="http://schemas.microsoft.com/office/powerpoint/2010/main" xmlns="" val="1639402432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Electromagnetic Spectrum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Objective: be able to calculate energy of a wave.</a:t>
            </a:r>
          </a:p>
        </p:txBody>
      </p:sp>
    </p:spTree>
    <p:extLst>
      <p:ext uri="{BB962C8B-B14F-4D97-AF65-F5344CB8AC3E}">
        <p14:creationId xmlns:p14="http://schemas.microsoft.com/office/powerpoint/2010/main" xmlns="" val="3352870618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Electromagnetic Spectrum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Last Wednesday:</a:t>
            </a:r>
          </a:p>
          <a:p>
            <a:pPr lvl="1"/>
            <a:r>
              <a:rPr lang="en-US" sz="2200" dirty="0"/>
              <a:t>Started talking about the energy of a wave in relation to its frequency. </a:t>
            </a:r>
          </a:p>
          <a:p>
            <a:pPr lvl="1"/>
            <a:r>
              <a:rPr lang="en-US" sz="2200" dirty="0"/>
              <a:t>What was this relationship?</a:t>
            </a:r>
          </a:p>
          <a:p>
            <a:pPr lvl="2"/>
            <a:r>
              <a:rPr lang="en-US" sz="2000" dirty="0"/>
              <a:t>E = </a:t>
            </a:r>
            <a:r>
              <a:rPr lang="en-US" sz="2000" dirty="0" err="1"/>
              <a:t>xf</a:t>
            </a:r>
            <a:endParaRPr lang="en-US" sz="2000" dirty="0"/>
          </a:p>
          <a:p>
            <a:pPr lvl="2"/>
            <a:r>
              <a:rPr lang="en-US" sz="2000" dirty="0"/>
              <a:t>Linear, Direct</a:t>
            </a:r>
          </a:p>
        </p:txBody>
      </p:sp>
    </p:spTree>
    <p:extLst>
      <p:ext uri="{BB962C8B-B14F-4D97-AF65-F5344CB8AC3E}">
        <p14:creationId xmlns:p14="http://schemas.microsoft.com/office/powerpoint/2010/main" xmlns="" val="22485702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Electromagnetic Spectrum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01108" y="2603500"/>
            <a:ext cx="6979505" cy="3416300"/>
          </a:xfrm>
        </p:spPr>
        <p:txBody>
          <a:bodyPr>
            <a:normAutofit lnSpcReduction="10000"/>
          </a:bodyPr>
          <a:lstStyle/>
          <a:p>
            <a:r>
              <a:rPr lang="en-US" sz="2400" dirty="0"/>
              <a:t>"According to the assumption to be contemplated here, when a light ray is spreading from a point, the energy is not distributed continuously over ever-increasing spaces, but consists of a finite number of energy quanta that are localized in points in space, move without dividing, and can be absorbed or generated only as a whole.“ –Albert Einstein 1905</a:t>
            </a:r>
          </a:p>
          <a:p>
            <a:endParaRPr lang="en-US" sz="2400" dirty="0"/>
          </a:p>
        </p:txBody>
      </p:sp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80613" y="3919739"/>
            <a:ext cx="1735843" cy="1981200"/>
          </a:xfrm>
          <a:prstGeom prst="rect">
            <a:avLst/>
          </a:prstGeom>
          <a:noFill/>
          <a:ln w="57150">
            <a:solidFill>
              <a:srgbClr val="FF0000"/>
            </a:solidFill>
            <a:miter lim="800000"/>
            <a:headEnd/>
            <a:tailEnd/>
          </a:ln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4431" y="2270125"/>
            <a:ext cx="2284332" cy="2041525"/>
          </a:xfrm>
          <a:prstGeom prst="rect">
            <a:avLst/>
          </a:prstGeom>
          <a:noFill/>
          <a:ln w="57150">
            <a:solidFill>
              <a:srgbClr val="3399FF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13927911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Electromagnetic Spectrum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Light is a PARTICLE and a WAVE.</a:t>
            </a:r>
          </a:p>
          <a:p>
            <a:pPr lvl="1"/>
            <a:r>
              <a:rPr lang="en-US" sz="2600" dirty="0"/>
              <a:t>Has momentum, and therefore </a:t>
            </a:r>
            <a:r>
              <a:rPr lang="en-US" sz="2600" i="1" dirty="0"/>
              <a:t>relativistic </a:t>
            </a:r>
            <a:r>
              <a:rPr lang="en-US" sz="2600" dirty="0"/>
              <a:t>mass.</a:t>
            </a:r>
          </a:p>
          <a:p>
            <a:endParaRPr lang="en-US" sz="2800" dirty="0"/>
          </a:p>
          <a:p>
            <a:r>
              <a:rPr lang="en-US" sz="2800" dirty="0"/>
              <a:t>Also, waves/particles of light have </a:t>
            </a:r>
            <a:r>
              <a:rPr lang="en-US" sz="2800" b="1" i="1" u="sng" dirty="0"/>
              <a:t>QUANTIZED</a:t>
            </a:r>
            <a:r>
              <a:rPr lang="en-US" sz="2800" dirty="0"/>
              <a:t> energy.</a:t>
            </a:r>
          </a:p>
        </p:txBody>
      </p:sp>
    </p:spTree>
    <p:extLst>
      <p:ext uri="{BB962C8B-B14F-4D97-AF65-F5344CB8AC3E}">
        <p14:creationId xmlns:p14="http://schemas.microsoft.com/office/powerpoint/2010/main" xmlns="" val="2017351938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Electromagnetic Spectrum</a:t>
            </a:r>
          </a:p>
        </p:txBody>
      </p:sp>
      <mc:AlternateContent xmlns:mc="http://schemas.openxmlformats.org/markup-compatibility/2006">
        <mc:Choice xmlns:a14="http://schemas.microsoft.com/office/drawing/2010/main" xmlns="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en-US" sz="2400" dirty="0"/>
                  <a:t>The theoretical physicist Max Planck discovered how to determine the energy of a photon, Planck’s Quantum Theory: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600" b="0" i="1" smtClean="0">
                          <a:latin typeface="Cambria Math" panose="02040503050406030204" pitchFamily="18" charset="0"/>
                        </a:rPr>
                        <m:t>𝐸</m:t>
                      </m:r>
                      <m:r>
                        <a:rPr lang="en-US" sz="36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3600" b="0" i="1" smtClean="0">
                          <a:latin typeface="Cambria Math" panose="02040503050406030204" pitchFamily="18" charset="0"/>
                        </a:rPr>
                        <m:t>h𝑓</m:t>
                      </m:r>
                    </m:oMath>
                  </m:oMathPara>
                </a14:m>
                <a:endParaRPr lang="en-US" sz="3600" b="0" dirty="0"/>
              </a:p>
              <a:p>
                <a:pPr lvl="1"/>
                <a:r>
                  <a:rPr lang="en-US" sz="2200" dirty="0"/>
                  <a:t>E = energy, f = frequency</a:t>
                </a:r>
              </a:p>
              <a:p>
                <a:pPr lvl="1"/>
                <a:r>
                  <a:rPr lang="en-US" sz="2200" dirty="0"/>
                  <a:t>h = Planck’s Constant </a:t>
                </a:r>
                <a:r>
                  <a:rPr lang="en-US" sz="2200" dirty="0">
                    <a:sym typeface="Wingdings" panose="05000000000000000000" pitchFamily="2" charset="2"/>
                  </a:rPr>
                  <a:t> 6.626 X 10</a:t>
                </a:r>
                <a:r>
                  <a:rPr lang="en-US" sz="2200" baseline="30000" dirty="0">
                    <a:sym typeface="Wingdings" panose="05000000000000000000" pitchFamily="2" charset="2"/>
                  </a:rPr>
                  <a:t>-34</a:t>
                </a:r>
                <a:r>
                  <a:rPr lang="en-US" sz="2200" dirty="0">
                    <a:sym typeface="Wingdings" panose="05000000000000000000" pitchFamily="2" charset="2"/>
                  </a:rPr>
                  <a:t> J*s</a:t>
                </a:r>
                <a:endParaRPr lang="en-US" sz="2200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552" t="-1426" r="-20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xmlns="" val="268615659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Electromagnetic Spectrum</a:t>
            </a:r>
          </a:p>
        </p:txBody>
      </p:sp>
      <mc:AlternateContent xmlns:mc="http://schemas.openxmlformats.org/markup-compatibility/2006">
        <mc:Choice xmlns:a14="http://schemas.microsoft.com/office/drawing/2010/main" xmlns="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en-US" sz="2400" dirty="0"/>
                  <a:t>We can also combine this with the wave formula</a:t>
                </a:r>
              </a:p>
              <a:p>
                <a14:m>
                  <m:oMath xmlns:m="http://schemas.openxmlformats.org/officeDocument/2006/math">
                    <m:r>
                      <a:rPr lang="en-US" sz="3600" b="0" i="1" smtClean="0">
                        <a:latin typeface="Cambria Math" panose="02040503050406030204" pitchFamily="18" charset="0"/>
                      </a:rPr>
                      <m:t>𝑐</m:t>
                    </m:r>
                    <m:r>
                      <a:rPr lang="en-US" sz="3600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m:rPr>
                        <m:sty m:val="p"/>
                      </m:rPr>
                      <a:rPr lang="el-GR" sz="3600" b="0" i="1" smtClean="0">
                        <a:latin typeface="Cambria Math" panose="02040503050406030204" pitchFamily="18" charset="0"/>
                      </a:rPr>
                      <m:t>λ</m:t>
                    </m:r>
                    <m:r>
                      <a:rPr lang="en-US" sz="3600" b="0" i="1" smtClean="0">
                        <a:latin typeface="Cambria Math" panose="02040503050406030204" pitchFamily="18" charset="0"/>
                      </a:rPr>
                      <m:t>𝑓</m:t>
                    </m:r>
                  </m:oMath>
                </a14:m>
                <a:endParaRPr lang="en-US" sz="3600" b="0" dirty="0"/>
              </a:p>
              <a:p>
                <a:pPr marL="0" indent="0">
                  <a:buNone/>
                </a:pPr>
                <a:endParaRPr lang="en-US" sz="2400" dirty="0"/>
              </a:p>
              <a:p>
                <a:r>
                  <a:rPr lang="en-US" sz="2400" dirty="0"/>
                  <a:t>to give us:</a:t>
                </a:r>
              </a:p>
              <a:p>
                <a14:m>
                  <m:oMath xmlns:m="http://schemas.openxmlformats.org/officeDocument/2006/math">
                    <m:r>
                      <a:rPr lang="en-US" sz="3600" b="0" i="1" smtClean="0">
                        <a:latin typeface="Cambria Math" panose="02040503050406030204" pitchFamily="18" charset="0"/>
                      </a:rPr>
                      <m:t>𝐸</m:t>
                    </m:r>
                    <m:r>
                      <a:rPr lang="en-US" sz="3600" b="0" i="1" smtClean="0">
                        <a:latin typeface="Cambria Math" panose="02040503050406030204" pitchFamily="18" charset="0"/>
                      </a:rPr>
                      <m:t>= </m:t>
                    </m:r>
                    <m:f>
                      <m:fPr>
                        <m:ctrlPr>
                          <a:rPr lang="en-US" sz="36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3600" b="0" i="1" smtClean="0">
                            <a:latin typeface="Cambria Math" panose="02040503050406030204" pitchFamily="18" charset="0"/>
                          </a:rPr>
                          <m:t>h𝑐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l-GR" sz="3600" b="0" i="1" smtClean="0">
                            <a:latin typeface="Cambria Math" panose="02040503050406030204" pitchFamily="18" charset="0"/>
                          </a:rPr>
                          <m:t>λ</m:t>
                        </m:r>
                      </m:den>
                    </m:f>
                  </m:oMath>
                </a14:m>
                <a:endParaRPr lang="en-US" sz="3600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552" t="-142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xmlns="" val="3119384265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Bell Work </a:t>
            </a:r>
            <a:r>
              <a:rPr lang="en-US" dirty="0" smtClean="0"/>
              <a:t>10-21-16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How much energy does a wave with a wavelength of </a:t>
            </a:r>
            <a:r>
              <a:rPr lang="en-US" sz="2400" dirty="0" smtClean="0"/>
              <a:t>12 m</a:t>
            </a:r>
            <a:r>
              <a:rPr lang="en-US" sz="2400" dirty="0" smtClean="0"/>
              <a:t> </a:t>
            </a:r>
            <a:r>
              <a:rPr lang="en-US" sz="2400" dirty="0"/>
              <a:t>carry?</a:t>
            </a:r>
          </a:p>
          <a:p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Electromagnetic Spectrum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Objective: be able to explain what happens when an atom absorbs a photon and how different types of spectra are formed.</a:t>
            </a:r>
          </a:p>
        </p:txBody>
      </p:sp>
    </p:spTree>
    <p:extLst>
      <p:ext uri="{BB962C8B-B14F-4D97-AF65-F5344CB8AC3E}">
        <p14:creationId xmlns:p14="http://schemas.microsoft.com/office/powerpoint/2010/main" xmlns="" val="2069162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Electromagnetic Spectrum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Light/Matter Interactions</a:t>
            </a:r>
          </a:p>
          <a:p>
            <a:pPr lvl="1"/>
            <a:r>
              <a:rPr lang="en-US" sz="2600" dirty="0"/>
              <a:t>There are MANY way light and matter interact, but we will be focusing on two specific interactions:</a:t>
            </a:r>
          </a:p>
          <a:p>
            <a:pPr lvl="2"/>
            <a:r>
              <a:rPr lang="en-US" sz="2400" dirty="0"/>
              <a:t>Absorption</a:t>
            </a:r>
          </a:p>
          <a:p>
            <a:pPr lvl="2"/>
            <a:r>
              <a:rPr lang="en-US" sz="2400" dirty="0"/>
              <a:t>Emission</a:t>
            </a:r>
          </a:p>
        </p:txBody>
      </p:sp>
    </p:spTree>
    <p:extLst>
      <p:ext uri="{BB962C8B-B14F-4D97-AF65-F5344CB8AC3E}">
        <p14:creationId xmlns:p14="http://schemas.microsoft.com/office/powerpoint/2010/main" xmlns="" val="430157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Electromagnetic Spectrum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What is light?</a:t>
            </a:r>
          </a:p>
          <a:p>
            <a:pPr lvl="1"/>
            <a:r>
              <a:rPr lang="en-US" sz="2200" dirty="0"/>
              <a:t>Different </a:t>
            </a:r>
            <a:r>
              <a:rPr lang="en-US" sz="2200" dirty="0" smtClean="0"/>
              <a:t>models – particle/wave</a:t>
            </a:r>
            <a:endParaRPr lang="en-US" sz="2200" dirty="0"/>
          </a:p>
          <a:p>
            <a:pPr lvl="1"/>
            <a:r>
              <a:rPr lang="en-US" sz="2200" dirty="0"/>
              <a:t>What does it </a:t>
            </a:r>
            <a:r>
              <a:rPr lang="en-US" sz="2200" dirty="0" smtClean="0"/>
              <a:t>do – transmit energy</a:t>
            </a:r>
            <a:endParaRPr lang="en-US" sz="2200" dirty="0"/>
          </a:p>
          <a:p>
            <a:r>
              <a:rPr lang="en-US" sz="2400" dirty="0"/>
              <a:t>What is matter?</a:t>
            </a:r>
          </a:p>
          <a:p>
            <a:pPr lvl="1"/>
            <a:r>
              <a:rPr lang="en-US" sz="2200" dirty="0"/>
              <a:t>What is it made </a:t>
            </a:r>
            <a:r>
              <a:rPr lang="en-US" sz="2200" dirty="0" smtClean="0"/>
              <a:t>of – particles (elements/compounds)</a:t>
            </a:r>
          </a:p>
          <a:p>
            <a:pPr lvl="2"/>
            <a:r>
              <a:rPr lang="en-US" sz="2000" dirty="0" smtClean="0"/>
              <a:t>Elements/compounds composed of atoms</a:t>
            </a:r>
          </a:p>
          <a:p>
            <a:pPr lvl="2"/>
            <a:r>
              <a:rPr lang="en-US" sz="2000" dirty="0" smtClean="0"/>
              <a:t>Atoms = p</a:t>
            </a:r>
            <a:r>
              <a:rPr lang="en-US" sz="2000" baseline="30000" dirty="0" smtClean="0"/>
              <a:t>+</a:t>
            </a:r>
            <a:r>
              <a:rPr lang="en-US" sz="2000" dirty="0" smtClean="0"/>
              <a:t>, n</a:t>
            </a:r>
            <a:r>
              <a:rPr lang="en-US" sz="2000" baseline="30000" dirty="0" smtClean="0"/>
              <a:t>0</a:t>
            </a:r>
            <a:r>
              <a:rPr lang="en-US" sz="2000" dirty="0" smtClean="0"/>
              <a:t>, e</a:t>
            </a:r>
            <a:r>
              <a:rPr lang="en-US" sz="2000" baseline="30000" dirty="0" smtClean="0"/>
              <a:t>-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xmlns="" val="3071166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Electromagnetic Spectrum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2800" dirty="0"/>
              <a:t>Waves: a propagation (transmission) of energy resulting from a vibration.</a:t>
            </a:r>
          </a:p>
          <a:p>
            <a:endParaRPr lang="en-US" sz="2800" dirty="0"/>
          </a:p>
          <a:p>
            <a:r>
              <a:rPr lang="en-US" sz="2800" dirty="0"/>
              <a:t>Periodic (repeating)</a:t>
            </a:r>
          </a:p>
          <a:p>
            <a:endParaRPr lang="en-US" sz="2800" dirty="0"/>
          </a:p>
          <a:p>
            <a:r>
              <a:rPr lang="en-US" sz="2800" dirty="0"/>
              <a:t>Some waves require a medium (some kind of material) to transmit energy, while some do not.</a:t>
            </a:r>
          </a:p>
        </p:txBody>
      </p:sp>
    </p:spTree>
    <p:extLst>
      <p:ext uri="{BB962C8B-B14F-4D97-AF65-F5344CB8AC3E}">
        <p14:creationId xmlns:p14="http://schemas.microsoft.com/office/powerpoint/2010/main" xmlns="" val="1224237489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Electromagnetic Spectrum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The electrons in an atom occupy what are called “energy levels”</a:t>
            </a:r>
          </a:p>
          <a:p>
            <a:pPr lvl="1"/>
            <a:r>
              <a:rPr lang="en-US" sz="2200" dirty="0"/>
              <a:t>Means the e- at a certain level have a specific (quantized) amount of energy.</a:t>
            </a:r>
          </a:p>
          <a:p>
            <a:pPr lvl="1"/>
            <a:r>
              <a:rPr lang="en-US" sz="2200" dirty="0"/>
              <a:t>How are the energy levels organized?</a:t>
            </a:r>
          </a:p>
          <a:p>
            <a:pPr lvl="1"/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xmlns="" val="1398292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Electromagnetic Spectrum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Absorption:</a:t>
            </a:r>
          </a:p>
          <a:p>
            <a:pPr lvl="1"/>
            <a:r>
              <a:rPr lang="en-US" sz="2200" dirty="0"/>
              <a:t>If a photon/light wave comes in contact with an atom, the atom can absorb the photon.</a:t>
            </a:r>
          </a:p>
          <a:p>
            <a:pPr lvl="1"/>
            <a:r>
              <a:rPr lang="en-US" sz="2200" dirty="0"/>
              <a:t>This ONLY happens if the photon has the EXACT amount of energy required to promote the e- to another level.</a:t>
            </a:r>
          </a:p>
        </p:txBody>
      </p:sp>
    </p:spTree>
    <p:extLst>
      <p:ext uri="{BB962C8B-B14F-4D97-AF65-F5344CB8AC3E}">
        <p14:creationId xmlns:p14="http://schemas.microsoft.com/office/powerpoint/2010/main" xmlns="" val="3536357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Electromagnetic Spectrum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Emission:</a:t>
            </a:r>
          </a:p>
          <a:p>
            <a:pPr lvl="1"/>
            <a:r>
              <a:rPr lang="en-US" sz="2200" dirty="0"/>
              <a:t>Once the e- is promoted, it will quickly release the energy it gained back to its surroundings in the form of a photon/light wave and fall back to the lowest energy level.</a:t>
            </a:r>
          </a:p>
          <a:p>
            <a:pPr lvl="1"/>
            <a:r>
              <a:rPr lang="en-US" sz="2200" dirty="0"/>
              <a:t>Emission can happen many ways, depending on the number of energy levels available for the atom.</a:t>
            </a:r>
          </a:p>
        </p:txBody>
      </p:sp>
    </p:spTree>
    <p:extLst>
      <p:ext uri="{BB962C8B-B14F-4D97-AF65-F5344CB8AC3E}">
        <p14:creationId xmlns:p14="http://schemas.microsoft.com/office/powerpoint/2010/main" xmlns="" val="3927072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Electromagnetic Spectrum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How can we observe this in nature?</a:t>
            </a:r>
          </a:p>
          <a:p>
            <a:pPr lvl="1"/>
            <a:r>
              <a:rPr lang="en-US" sz="2200" dirty="0"/>
              <a:t>A device called a spectroscope allows us to see the spectra of light we are observing.</a:t>
            </a:r>
          </a:p>
        </p:txBody>
      </p:sp>
    </p:spTree>
    <p:extLst>
      <p:ext uri="{BB962C8B-B14F-4D97-AF65-F5344CB8AC3E}">
        <p14:creationId xmlns:p14="http://schemas.microsoft.com/office/powerpoint/2010/main" xmlns="" val="2684748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Electromagnetic Spectrum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Spectroscopes use a device to diffract (separate) the light into its separate frequencies/wavelengths.</a:t>
            </a:r>
          </a:p>
          <a:p>
            <a:endParaRPr lang="en-US" sz="2400" dirty="0"/>
          </a:p>
          <a:p>
            <a:r>
              <a:rPr lang="en-US" sz="2400" dirty="0"/>
              <a:t>Prisms, CD backings are able to diffract light and separate them into their wavelengths.</a:t>
            </a:r>
          </a:p>
          <a:p>
            <a:pPr lvl="1"/>
            <a:r>
              <a:rPr lang="en-US" sz="2200" dirty="0"/>
              <a:t>Our spectroscopes specifically look at the Visible range of light.</a:t>
            </a:r>
          </a:p>
        </p:txBody>
      </p:sp>
    </p:spTree>
    <p:extLst>
      <p:ext uri="{BB962C8B-B14F-4D97-AF65-F5344CB8AC3E}">
        <p14:creationId xmlns:p14="http://schemas.microsoft.com/office/powerpoint/2010/main" xmlns="" val="542441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71100" y="2194220"/>
            <a:ext cx="4998614" cy="3324078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32204" y="2194220"/>
            <a:ext cx="4595628" cy="34467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564776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Electromagnetic Spectrum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2 types of spectrums:</a:t>
            </a:r>
            <a:endParaRPr lang="en-US" sz="2200" dirty="0"/>
          </a:p>
          <a:p>
            <a:pPr lvl="1"/>
            <a:r>
              <a:rPr lang="en-US" sz="2200" dirty="0"/>
              <a:t>Emission</a:t>
            </a:r>
          </a:p>
          <a:p>
            <a:pPr lvl="1"/>
            <a:r>
              <a:rPr lang="en-US" sz="2200" dirty="0"/>
              <a:t>Absorption</a:t>
            </a:r>
          </a:p>
          <a:p>
            <a:pPr lvl="1"/>
            <a:endParaRPr lang="en-US" sz="2200" dirty="0"/>
          </a:p>
          <a:p>
            <a:r>
              <a:rPr lang="en-US" sz="2400" dirty="0"/>
              <a:t>How could we take these measurements? How would we have to set up our spectroscope in relation to our object of study?</a:t>
            </a:r>
          </a:p>
          <a:p>
            <a:pPr marL="0" indent="0">
              <a:buNone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xmlns="" val="3848005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Electromagnetic Spectrum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6" descr="issue4spectrometer11_larg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24594" y="2368943"/>
            <a:ext cx="7924800" cy="353536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920410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26421" y="2291813"/>
            <a:ext cx="6889945" cy="466946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Electromagnetic Spectrum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200" dirty="0"/>
              <a:t>Now, were going to learn how to record some spectra.</a:t>
            </a:r>
          </a:p>
          <a:p>
            <a:endParaRPr lang="en-US" sz="2200" dirty="0"/>
          </a:p>
          <a:p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xmlns="" val="282239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Electromagnetic Spectrum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Record the following spectra.</a:t>
            </a:r>
          </a:p>
        </p:txBody>
      </p:sp>
    </p:spTree>
    <p:extLst>
      <p:ext uri="{BB962C8B-B14F-4D97-AF65-F5344CB8AC3E}">
        <p14:creationId xmlns:p14="http://schemas.microsoft.com/office/powerpoint/2010/main" xmlns="" val="3001532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Electromagnetic Spectrum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sz="2800" dirty="0"/>
              <a:t>Compressional Waves: require a medium (material) to propagate energy. Travel relatively slowly. Propagate “mechanical” energy.</a:t>
            </a:r>
          </a:p>
          <a:p>
            <a:pPr marL="0" indent="0">
              <a:buNone/>
            </a:pPr>
            <a:endParaRPr lang="en-US" sz="2800" dirty="0"/>
          </a:p>
          <a:p>
            <a:r>
              <a:rPr lang="en-US" sz="2800" dirty="0"/>
              <a:t>Examples: sound waves, seismic waves, ocean waves</a:t>
            </a:r>
          </a:p>
          <a:p>
            <a:endParaRPr lang="en-US" sz="2800" dirty="0"/>
          </a:p>
          <a:p>
            <a:r>
              <a:rPr lang="en-US" sz="2800" dirty="0"/>
              <a:t>What medium do sound waves travel through? Seismic waves? Ocean waves?</a:t>
            </a:r>
          </a:p>
        </p:txBody>
      </p:sp>
    </p:spTree>
    <p:extLst>
      <p:ext uri="{BB962C8B-B14F-4D97-AF65-F5344CB8AC3E}">
        <p14:creationId xmlns:p14="http://schemas.microsoft.com/office/powerpoint/2010/main" xmlns="" val="2859630901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QUIZ 1.3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b="1" dirty="0"/>
              <a:t>What is the frequency of a 2.45 x 10</a:t>
            </a:r>
            <a:r>
              <a:rPr lang="en-US" sz="2000" b="1" baseline="30000" dirty="0"/>
              <a:t>-11</a:t>
            </a:r>
            <a:r>
              <a:rPr lang="en-US" sz="2000" b="1" dirty="0"/>
              <a:t>m photon?</a:t>
            </a:r>
          </a:p>
          <a:p>
            <a:endParaRPr lang="en-US" sz="2000" b="1" dirty="0"/>
          </a:p>
          <a:p>
            <a:r>
              <a:rPr lang="en-US" sz="2000" b="1" dirty="0"/>
              <a:t>How much energy is in that photon?</a:t>
            </a:r>
          </a:p>
          <a:p>
            <a:endParaRPr lang="en-US" sz="2000" b="1" dirty="0"/>
          </a:p>
          <a:p>
            <a:r>
              <a:rPr lang="en-US" sz="2000" b="1" dirty="0"/>
              <a:t>Could an atom absorb this photon if the difference between the n=2 energy level and the n=1 energy level is 9 x 10</a:t>
            </a:r>
            <a:r>
              <a:rPr lang="en-US" sz="2000" b="1" baseline="30000" dirty="0"/>
              <a:t>-15</a:t>
            </a:r>
            <a:r>
              <a:rPr lang="en-US" sz="2000" b="1" dirty="0"/>
              <a:t>J?</a:t>
            </a:r>
          </a:p>
        </p:txBody>
      </p:sp>
    </p:spTree>
    <p:extLst>
      <p:ext uri="{BB962C8B-B14F-4D97-AF65-F5344CB8AC3E}">
        <p14:creationId xmlns:p14="http://schemas.microsoft.com/office/powerpoint/2010/main" xmlns="" val="4159492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QUIZ 1.3</a:t>
            </a:r>
          </a:p>
        </p:txBody>
      </p:sp>
      <mc:AlternateContent xmlns:mc="http://schemas.openxmlformats.org/markup-compatibility/2006">
        <mc:Choice xmlns:a14="http://schemas.microsoft.com/office/drawing/2010/main" xmlns="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92500" lnSpcReduction="20000"/>
              </a:bodyPr>
              <a:lstStyle/>
              <a:p>
                <a:r>
                  <a:rPr lang="en-US" sz="2000" dirty="0"/>
                  <a:t>What is the frequency of a 2.45 x 10</a:t>
                </a:r>
                <a:r>
                  <a:rPr lang="en-US" sz="2000" baseline="30000" dirty="0"/>
                  <a:t>-11</a:t>
                </a:r>
                <a:r>
                  <a:rPr lang="en-US" sz="2000" dirty="0"/>
                  <a:t>m photon?</a:t>
                </a:r>
              </a:p>
              <a:p>
                <a:pPr lvl="1"/>
                <a:r>
                  <a:rPr lang="en-US" sz="1800" dirty="0"/>
                  <a:t>f=c/</a:t>
                </a:r>
                <a:r>
                  <a:rPr lang="el-GR" sz="1800" dirty="0"/>
                  <a:t>λ</a:t>
                </a:r>
                <a:endParaRPr lang="en-US" sz="1800" dirty="0"/>
              </a:p>
              <a:p>
                <a:pPr lvl="1"/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3.0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  <m:sSup>
                          <m:sSupPr>
                            <m:ctrlP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10</m:t>
                            </m:r>
                          </m:e>
                          <m:sup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8</m:t>
                            </m:r>
                          </m:sup>
                        </m:sSup>
                      </m:num>
                      <m:den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2.45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  <m:sSup>
                          <m:sSupPr>
                            <m:ctrlP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10</m:t>
                            </m:r>
                          </m:e>
                          <m:sup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−11</m:t>
                            </m:r>
                          </m:sup>
                        </m:sSup>
                      </m:den>
                    </m:f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=1.22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𝑥</m:t>
                    </m:r>
                    <m:sSup>
                      <m:sSup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19</m:t>
                        </m:r>
                      </m:sup>
                    </m:sSup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𝐻𝑧</m:t>
                    </m:r>
                  </m:oMath>
                </a14:m>
                <a:endParaRPr lang="en-US" sz="2000" dirty="0"/>
              </a:p>
              <a:p>
                <a:r>
                  <a:rPr lang="en-US" sz="2000" dirty="0"/>
                  <a:t>How much energy is in that photon?</a:t>
                </a:r>
              </a:p>
              <a:p>
                <a:pPr lvl="1"/>
                <a:r>
                  <a:rPr lang="en-US" sz="1800" dirty="0"/>
                  <a:t>E=</a:t>
                </a:r>
                <a:r>
                  <a:rPr lang="en-US" sz="1800" dirty="0" err="1"/>
                  <a:t>hf</a:t>
                </a:r>
                <a:endParaRPr lang="en-US" sz="1800" dirty="0"/>
              </a:p>
              <a:p>
                <a:pPr lvl="1"/>
                <a14:m>
                  <m:oMath xmlns:m="http://schemas.openxmlformats.org/officeDocument/2006/math">
                    <m:r>
                      <a:rPr lang="en-US" sz="1800" b="0" i="1" smtClean="0">
                        <a:latin typeface="Cambria Math" panose="02040503050406030204" pitchFamily="18" charset="0"/>
                      </a:rPr>
                      <m:t>𝐸</m:t>
                    </m:r>
                    <m:r>
                      <a:rPr lang="en-US" sz="1800" b="0" i="1" smtClean="0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ctrlPr>
                          <a:rPr lang="en-US" sz="18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180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1800" b="0" i="1" smtClean="0">
                                <a:latin typeface="Cambria Math" panose="02040503050406030204" pitchFamily="18" charset="0"/>
                              </a:rPr>
                              <m:t>6.62</m:t>
                            </m:r>
                            <m:r>
                              <a:rPr lang="en-US" sz="1800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  <m:r>
                              <a:rPr lang="en-US" sz="1800" b="0" i="1" smtClean="0">
                                <a:latin typeface="Cambria Math" panose="02040503050406030204" pitchFamily="18" charset="0"/>
                              </a:rPr>
                              <m:t>10</m:t>
                            </m:r>
                          </m:e>
                          <m:sup>
                            <m:r>
                              <a:rPr lang="en-US" sz="1800" b="0" i="1" smtClean="0">
                                <a:latin typeface="Cambria Math" panose="02040503050406030204" pitchFamily="18" charset="0"/>
                              </a:rPr>
                              <m:t>−34</m:t>
                            </m:r>
                          </m:sup>
                        </m:sSup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𝐽</m:t>
                        </m:r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∗</m:t>
                        </m:r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𝑠</m:t>
                        </m:r>
                      </m:e>
                    </m:d>
                    <m:d>
                      <m:dPr>
                        <m:ctrlPr>
                          <a:rPr lang="en-US" sz="18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180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1800" b="0" i="1" smtClean="0">
                                <a:latin typeface="Cambria Math" panose="02040503050406030204" pitchFamily="18" charset="0"/>
                              </a:rPr>
                              <m:t>1.22</m:t>
                            </m:r>
                            <m:r>
                              <a:rPr lang="en-US" sz="1800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  <m:r>
                              <a:rPr lang="en-US" sz="1800" b="0" i="1" smtClean="0">
                                <a:latin typeface="Cambria Math" panose="02040503050406030204" pitchFamily="18" charset="0"/>
                              </a:rPr>
                              <m:t>10</m:t>
                            </m:r>
                          </m:e>
                          <m:sup>
                            <m:r>
                              <a:rPr lang="en-US" sz="1800" b="0" i="1" smtClean="0">
                                <a:latin typeface="Cambria Math" panose="02040503050406030204" pitchFamily="18" charset="0"/>
                              </a:rPr>
                              <m:t>19</m:t>
                            </m:r>
                          </m:sup>
                        </m:sSup>
                        <m:f>
                          <m:fPr>
                            <m:ctrlPr>
                              <a:rPr lang="en-US" sz="1800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1800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a:rPr lang="en-US" sz="1800" b="0" i="1" smtClean="0">
                                <a:latin typeface="Cambria Math" panose="02040503050406030204" pitchFamily="18" charset="0"/>
                              </a:rPr>
                              <m:t>𝑠</m:t>
                            </m:r>
                          </m:den>
                        </m:f>
                      </m:e>
                    </m:d>
                    <m:r>
                      <a:rPr lang="en-US" sz="1800" b="0" i="1" smtClean="0">
                        <a:latin typeface="Cambria Math" panose="02040503050406030204" pitchFamily="18" charset="0"/>
                      </a:rPr>
                      <m:t>=8.10</m:t>
                    </m:r>
                    <m:r>
                      <a:rPr lang="en-US" sz="1800" b="0" i="1" smtClean="0">
                        <a:latin typeface="Cambria Math" panose="02040503050406030204" pitchFamily="18" charset="0"/>
                      </a:rPr>
                      <m:t>𝑥</m:t>
                    </m:r>
                    <m:sSup>
                      <m:sSupPr>
                        <m:ctrlPr>
                          <a:rPr lang="en-US" sz="18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−15</m:t>
                        </m:r>
                      </m:sup>
                    </m:sSup>
                    <m:r>
                      <a:rPr lang="en-US" sz="1800" b="0" i="1" smtClean="0">
                        <a:latin typeface="Cambria Math" panose="02040503050406030204" pitchFamily="18" charset="0"/>
                      </a:rPr>
                      <m:t>𝐽</m:t>
                    </m:r>
                  </m:oMath>
                </a14:m>
                <a:endParaRPr lang="en-US" sz="1800" dirty="0"/>
              </a:p>
              <a:p>
                <a:r>
                  <a:rPr lang="en-US" sz="2000" dirty="0"/>
                  <a:t>Could an atom absorb this photon if the difference between the n=2 energy level and the n=1 energy level is 9 x 10</a:t>
                </a:r>
                <a:r>
                  <a:rPr lang="en-US" sz="2000" baseline="30000" dirty="0"/>
                  <a:t>-15</a:t>
                </a:r>
                <a:r>
                  <a:rPr lang="en-US" sz="2000" dirty="0"/>
                  <a:t>J?</a:t>
                </a:r>
              </a:p>
              <a:p>
                <a:pPr lvl="1"/>
                <a:r>
                  <a:rPr lang="en-US" sz="1800" dirty="0"/>
                  <a:t>No, not enough energy to excite the electron to the next </a:t>
                </a:r>
                <a:r>
                  <a:rPr lang="en-US" sz="1800"/>
                  <a:t>energy level.</a:t>
                </a:r>
                <a:endParaRPr lang="en-US" sz="1800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276" t="-2674" b="-107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xmlns="" val="1731730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Electromagnetic Spectrum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Because compression waves have to travel through a medium, they eventually stop.</a:t>
            </a:r>
          </a:p>
          <a:p>
            <a:r>
              <a:rPr lang="en-US" sz="2800" dirty="0"/>
              <a:t>This happens when they don’t have enough momentum to move through the medium.</a:t>
            </a:r>
          </a:p>
          <a:p>
            <a:r>
              <a:rPr lang="en-US" sz="2800" dirty="0"/>
              <a:t>Ex: not feeling CA’s earthquakes in AZ, not hearing me if I speak really quietly.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Electromagnetic Spectrum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In your groups, determine all mediums the compression waves pass through during this famous Jurassic Park scene.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Electromagnetic Spectrum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Transverse waves: do not require a medium to transmit energy. Travel extremely fast. Propagate electromagnetic energy, called </a:t>
            </a:r>
            <a:r>
              <a:rPr lang="en-US" sz="2800" b="1" i="1" u="sng" dirty="0"/>
              <a:t>radiation.</a:t>
            </a:r>
          </a:p>
          <a:p>
            <a:endParaRPr lang="en-US" sz="2800" dirty="0"/>
          </a:p>
          <a:p>
            <a:r>
              <a:rPr lang="en-US" sz="2800" dirty="0"/>
              <a:t>Examples: </a:t>
            </a:r>
            <a:r>
              <a:rPr lang="en-US" sz="2800" dirty="0" err="1"/>
              <a:t>wifi</a:t>
            </a:r>
            <a:r>
              <a:rPr lang="en-US" sz="2800" dirty="0"/>
              <a:t> signal, heat lamps, X-Ray imaging, Radiation therapy for cancer patients</a:t>
            </a:r>
          </a:p>
        </p:txBody>
      </p:sp>
    </p:spTree>
    <p:extLst>
      <p:ext uri="{BB962C8B-B14F-4D97-AF65-F5344CB8AC3E}">
        <p14:creationId xmlns:p14="http://schemas.microsoft.com/office/powerpoint/2010/main" xmlns="" val="386673949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 Boardroom">
  <a:themeElements>
    <a:clrScheme name="Ion Boardroom">
      <a:dk1>
        <a:sysClr val="windowText" lastClr="000000"/>
      </a:dk1>
      <a:lt1>
        <a:sysClr val="window" lastClr="FFFFFF"/>
      </a:lt1>
      <a:dk2>
        <a:srgbClr val="3B3059"/>
      </a:dk2>
      <a:lt2>
        <a:srgbClr val="EBEBEB"/>
      </a:lt2>
      <a:accent1>
        <a:srgbClr val="B31166"/>
      </a:accent1>
      <a:accent2>
        <a:srgbClr val="E33D6F"/>
      </a:accent2>
      <a:accent3>
        <a:srgbClr val="E45F3C"/>
      </a:accent3>
      <a:accent4>
        <a:srgbClr val="E9943A"/>
      </a:accent4>
      <a:accent5>
        <a:srgbClr val="9B6BF2"/>
      </a:accent5>
      <a:accent6>
        <a:srgbClr val="D53DD0"/>
      </a:accent6>
      <a:hlink>
        <a:srgbClr val="8F8F8F"/>
      </a:hlink>
      <a:folHlink>
        <a:srgbClr val="A5A5A5"/>
      </a:folHlink>
    </a:clrScheme>
    <a:fontScheme name="Ion Boardroom">
      <a:maj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 Boardroom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Ion Boardroom" id="{FC33163D-4339-46B1-8EED-24C834239D99}" vid="{B8502691-933B-45FE-8764-BA278511EF2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2170</TotalTime>
  <Words>1847</Words>
  <Application>Microsoft Office PowerPoint</Application>
  <PresentationFormat>Custom</PresentationFormat>
  <Paragraphs>244</Paragraphs>
  <Slides>61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61</vt:i4>
      </vt:variant>
    </vt:vector>
  </HeadingPairs>
  <TitlesOfParts>
    <vt:vector size="62" baseType="lpstr">
      <vt:lpstr>Ion Boardroom</vt:lpstr>
      <vt:lpstr>The Electromagnetic Spectrum</vt:lpstr>
      <vt:lpstr>Bell Work 10-10-16</vt:lpstr>
      <vt:lpstr>The Electromagnetic Spectrum</vt:lpstr>
      <vt:lpstr>The Electromagnetic Spectrum</vt:lpstr>
      <vt:lpstr>The Electromagnetic Spectrum</vt:lpstr>
      <vt:lpstr>The Electromagnetic Spectrum</vt:lpstr>
      <vt:lpstr>The Electromagnetic Spectrum</vt:lpstr>
      <vt:lpstr>The Electromagnetic Spectrum</vt:lpstr>
      <vt:lpstr>The Electromagnetic Spectrum</vt:lpstr>
      <vt:lpstr>The Electromagnetic Spectrum</vt:lpstr>
      <vt:lpstr>The Electromagnetic Spectrum</vt:lpstr>
      <vt:lpstr>The Electromagnetic Spectrum</vt:lpstr>
      <vt:lpstr>The Electromagnetic Spectrum</vt:lpstr>
      <vt:lpstr>The Electromagnetic Spectrum</vt:lpstr>
      <vt:lpstr>The Electromagnetic Spectrum</vt:lpstr>
      <vt:lpstr>The Electromagnetic Spectrum</vt:lpstr>
      <vt:lpstr>Bell Work 10-11-16</vt:lpstr>
      <vt:lpstr>The Electromagnetic Spectrum</vt:lpstr>
      <vt:lpstr>The Electromagnetic Spectrum</vt:lpstr>
      <vt:lpstr>The Electromagnetic Spectrum</vt:lpstr>
      <vt:lpstr>Bell Work 10-12-16</vt:lpstr>
      <vt:lpstr>The Electromagnetic Spectrum</vt:lpstr>
      <vt:lpstr>The Electromagnetic Spectrum</vt:lpstr>
      <vt:lpstr>The Electromagnetic Spectrum</vt:lpstr>
      <vt:lpstr>The Electromagnetic Spectrum</vt:lpstr>
      <vt:lpstr>The Electromagnetic Spectrum</vt:lpstr>
      <vt:lpstr>The Electromagnetic Spectrum</vt:lpstr>
      <vt:lpstr>The Electromagnetic Spectrum</vt:lpstr>
      <vt:lpstr>The Electromagnetic Spectrum</vt:lpstr>
      <vt:lpstr>The Electromagnetic Spectrum</vt:lpstr>
      <vt:lpstr>The Electromagnetic Spectrum</vt:lpstr>
      <vt:lpstr>The Electromagnetic Spectrum</vt:lpstr>
      <vt:lpstr>The Electromagnetic Spectrum</vt:lpstr>
      <vt:lpstr>The Electromagnetic Spectrum</vt:lpstr>
      <vt:lpstr>The Electromagnetic Spectrum</vt:lpstr>
      <vt:lpstr>The Electromagnetic Spectrum</vt:lpstr>
      <vt:lpstr>HOMEWORK</vt:lpstr>
      <vt:lpstr>Bell Work 10-17-16</vt:lpstr>
      <vt:lpstr>Bell Work 10-18-16</vt:lpstr>
      <vt:lpstr>The Electromagnetic Spectrum</vt:lpstr>
      <vt:lpstr>The Electromagnetic Spectrum</vt:lpstr>
      <vt:lpstr>The Electromagnetic Spectrum</vt:lpstr>
      <vt:lpstr>The Electromagnetic Spectrum</vt:lpstr>
      <vt:lpstr>The Electromagnetic Spectrum</vt:lpstr>
      <vt:lpstr>The Electromagnetic Spectrum</vt:lpstr>
      <vt:lpstr>Bell Work 10-21-16</vt:lpstr>
      <vt:lpstr>The Electromagnetic Spectrum</vt:lpstr>
      <vt:lpstr>The Electromagnetic Spectrum</vt:lpstr>
      <vt:lpstr>The Electromagnetic Spectrum</vt:lpstr>
      <vt:lpstr>The Electromagnetic Spectrum</vt:lpstr>
      <vt:lpstr>The Electromagnetic Spectrum</vt:lpstr>
      <vt:lpstr>The Electromagnetic Spectrum</vt:lpstr>
      <vt:lpstr>The Electromagnetic Spectrum</vt:lpstr>
      <vt:lpstr>The Electromagnetic Spectrum</vt:lpstr>
      <vt:lpstr>Slide 55</vt:lpstr>
      <vt:lpstr>The Electromagnetic Spectrum</vt:lpstr>
      <vt:lpstr>The Electromagnetic Spectrum</vt:lpstr>
      <vt:lpstr>The Electromagnetic Spectrum</vt:lpstr>
      <vt:lpstr>The Electromagnetic Spectrum</vt:lpstr>
      <vt:lpstr>QUIZ 1.3</vt:lpstr>
      <vt:lpstr>QUIZ 1.3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Electromagnetic Spectrum</dc:title>
  <dc:creator>thein</dc:creator>
  <cp:lastModifiedBy>goldenw</cp:lastModifiedBy>
  <cp:revision>163</cp:revision>
  <dcterms:created xsi:type="dcterms:W3CDTF">2016-10-10T04:52:13Z</dcterms:created>
  <dcterms:modified xsi:type="dcterms:W3CDTF">2016-10-21T20:07:34Z</dcterms:modified>
</cp:coreProperties>
</file>